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4630400" cy="8229600"/>
  <p:notesSz cx="8229600" cy="14630400"/>
  <p:embeddedFontLst>
    <p:embeddedFont>
      <p:font typeface="Kanit Light" pitchFamily="2" charset="-34"/>
      <p:regular r:id="rId25"/>
    </p:embeddedFont>
    <p:embeddedFont>
      <p:font typeface="Martel Sans" pitchFamily="2" charset="77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4610"/>
  </p:normalViewPr>
  <p:slideViewPr>
    <p:cSldViewPr snapToGrid="0" snapToObjects="1">
      <p:cViewPr varScale="1">
        <p:scale>
          <a:sx n="120" d="100"/>
          <a:sy n="120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0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97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503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455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846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25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628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91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686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96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964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58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861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85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21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46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543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7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87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040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891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833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624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4B4B2-8DFE-4168-AC49-B64408BF17F9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2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Weapon Detection System Using YOLOv8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2545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Deep Learning for Public Safety &amp; Security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Team Members: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Veekshitha Beladara Nanjegowda(VB524)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C3249"/>
              </a:solidFill>
              <a:latin typeface="Martel Sans" pitchFamily="34" charset="0"/>
              <a:cs typeface="Martel Sans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4513"/>
            <a:ext cx="6426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Confusion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40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721412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Strong diagonal indicating correct predictions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26512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Minimal cross-class confusion between weapon types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31613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errors are false negatives (missed detections)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36713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Rare confusion between weapon types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41814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is confident when it detects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601891" y="2168604"/>
            <a:ext cx="27558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confusion matrix demonstrates robust classification performance with clear separation between weapon classes.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61729" y="2168604"/>
            <a:ext cx="30480" cy="2177415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93790" y="70020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Detailed matrix available in training notebook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C4D9D-4989-A1BA-B969-81057C93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239" y="1383991"/>
            <a:ext cx="5884095" cy="45578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9224" y="371832"/>
            <a:ext cx="4590336" cy="40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Per-Class Performance Analysis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459224" y="978575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74464" y="993815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384346" y="106382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05671" y="151864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Grenade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5671" y="180236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0.88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05671" y="2090976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0.85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605671" y="237958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0.87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637603" y="978575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652843" y="993815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62725" y="106382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784050" y="151864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Knife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4784050" y="180236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0.92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784050" y="2090976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0.60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784050" y="237958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0.61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459224" y="2867144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74464" y="2882384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2384346" y="295239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05671" y="340721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Missile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605671" y="369093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0.95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05671" y="3979545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0.70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05671" y="426815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0.72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4637603" y="2867144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4652843" y="2882384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6562725" y="295239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4784050" y="340721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4784050" y="369093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0.95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4784050" y="3979545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0.73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4784050" y="426815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0.94</a:t>
            </a:r>
            <a:endParaRPr lang="en-US" sz="1000" dirty="0"/>
          </a:p>
        </p:txBody>
      </p:sp>
      <p:sp>
        <p:nvSpPr>
          <p:cNvPr id="32" name="Shape 29"/>
          <p:cNvSpPr/>
          <p:nvPr/>
        </p:nvSpPr>
        <p:spPr>
          <a:xfrm>
            <a:off x="459224" y="4755713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474464" y="4770953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2384346" y="4840962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1500" dirty="0"/>
          </a:p>
        </p:txBody>
      </p:sp>
      <p:sp>
        <p:nvSpPr>
          <p:cNvPr id="35" name="Text 32"/>
          <p:cNvSpPr/>
          <p:nvPr/>
        </p:nvSpPr>
        <p:spPr>
          <a:xfrm>
            <a:off x="605671" y="5295781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</a:t>
            </a:r>
            <a:endParaRPr lang="en-US" sz="1250" dirty="0"/>
          </a:p>
        </p:txBody>
      </p:sp>
      <p:sp>
        <p:nvSpPr>
          <p:cNvPr id="36" name="Text 33"/>
          <p:cNvSpPr/>
          <p:nvPr/>
        </p:nvSpPr>
        <p:spPr>
          <a:xfrm>
            <a:off x="605671" y="5579507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0.90</a:t>
            </a:r>
            <a:endParaRPr lang="en-US" sz="1000" dirty="0"/>
          </a:p>
        </p:txBody>
      </p:sp>
      <p:sp>
        <p:nvSpPr>
          <p:cNvPr id="37" name="Text 34"/>
          <p:cNvSpPr/>
          <p:nvPr/>
        </p:nvSpPr>
        <p:spPr>
          <a:xfrm>
            <a:off x="605671" y="5868114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0.88</a:t>
            </a:r>
            <a:endParaRPr lang="en-US" sz="1000" dirty="0"/>
          </a:p>
        </p:txBody>
      </p:sp>
      <p:sp>
        <p:nvSpPr>
          <p:cNvPr id="38" name="Text 35"/>
          <p:cNvSpPr/>
          <p:nvPr/>
        </p:nvSpPr>
        <p:spPr>
          <a:xfrm>
            <a:off x="605671" y="6156722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0.89</a:t>
            </a:r>
            <a:endParaRPr lang="en-US" sz="1000" dirty="0"/>
          </a:p>
        </p:txBody>
      </p:sp>
      <p:sp>
        <p:nvSpPr>
          <p:cNvPr id="39" name="Text 36"/>
          <p:cNvSpPr/>
          <p:nvPr/>
        </p:nvSpPr>
        <p:spPr>
          <a:xfrm>
            <a:off x="459224" y="6660594"/>
            <a:ext cx="8225552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analysis reveals strong performance across most weapon classes, particularly for Pistols and Knives, which exhibit high precision and recall. Missiles show relatively lower scores, indicating a potential area for further model training and optimization. The consistent mAP scores across categories suggest a generally robust detection capability, with minor variations reflecting the inherent challenges of different object types.</a:t>
            </a:r>
            <a:endParaRPr lang="en-US" sz="1000" dirty="0"/>
          </a:p>
        </p:txBody>
      </p:sp>
      <p:sp>
        <p:nvSpPr>
          <p:cNvPr id="40" name="Text 37"/>
          <p:cNvSpPr/>
          <p:nvPr/>
        </p:nvSpPr>
        <p:spPr>
          <a:xfrm>
            <a:off x="459224" y="7647742"/>
            <a:ext cx="822555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Next: Real-world deployment considerations →</a:t>
            </a:r>
            <a:endParaRPr lang="en-US" sz="1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D99F91-3F21-F5C5-F990-7BB1050F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17" y="2249843"/>
            <a:ext cx="5791159" cy="43369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102" y="341114"/>
            <a:ext cx="529887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Detailed Performance by Weapon Type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4102" y="976789"/>
            <a:ext cx="1376219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Breaking down model accuracy across five weapon categories reveals strengths and opportunities for improvement.</a:t>
            </a:r>
            <a:endParaRPr lang="en-US" sz="950" dirty="0"/>
          </a:p>
        </p:txBody>
      </p:sp>
      <p:sp>
        <p:nvSpPr>
          <p:cNvPr id="5" name="Shape 2"/>
          <p:cNvSpPr/>
          <p:nvPr/>
        </p:nvSpPr>
        <p:spPr>
          <a:xfrm>
            <a:off x="4192310" y="8649414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1D30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377214" y="8649414"/>
            <a:ext cx="542687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7044809" y="8649414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3355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9713" y="8649414"/>
            <a:ext cx="355759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9710499" y="8649414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497A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895403" y="8649414"/>
            <a:ext cx="406598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mAP50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434102" y="9223058"/>
            <a:ext cx="6803588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2,963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3060621" y="9787295"/>
            <a:ext cx="155055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Instances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34102" y="10055423"/>
            <a:ext cx="680358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samples across all weapon types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392710" y="9223058"/>
            <a:ext cx="6803588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55.2%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0019228" y="9787295"/>
            <a:ext cx="155055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mAP50-95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392710" y="10055423"/>
            <a:ext cx="680358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Overall detection accuracy</a:t>
            </a:r>
            <a:endParaRPr lang="en-US" sz="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B7C77-7857-9156-A152-A9D0FDD9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0" y="1690317"/>
            <a:ext cx="14242826" cy="5291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265" y="320754"/>
            <a:ext cx="5041582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Testing: 636 Unseen Images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8265" y="965002"/>
            <a:ext cx="8174474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tested on completely unseen test set with 25% confidence threshold. Total of 957 objects detected across 636 images.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08265" y="1256586"/>
            <a:ext cx="8174474" cy="37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Visualized predictions on 30 sample images with bounding boxes drawn and confidence scores displayed. Visual inspection confirms accurate detections.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408265" y="1761173"/>
            <a:ext cx="8174474" cy="495419"/>
          </a:xfrm>
          <a:prstGeom prst="roundRect">
            <a:avLst>
              <a:gd name="adj" fmla="val 9890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8" y="1926669"/>
            <a:ext cx="145733" cy="1165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7122" y="1906786"/>
            <a:ext cx="7679055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 boxes show detected weapons with class labels and confidence scores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10834807" y="1749385"/>
            <a:ext cx="143470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636</a:t>
            </a:r>
            <a:endParaRPr lang="en-US" sz="22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406" y="1020366"/>
            <a:ext cx="1749742" cy="17497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823138" y="2915722"/>
            <a:ext cx="145815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 Images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10834807" y="4089321"/>
            <a:ext cx="143470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957</a:t>
            </a:r>
            <a:endParaRPr lang="en-US" sz="22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406" y="3360301"/>
            <a:ext cx="1749742" cy="17497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23138" y="5255657"/>
            <a:ext cx="145815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Detections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10959346" y="6392763"/>
            <a:ext cx="143470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75%</a:t>
            </a:r>
            <a:endParaRPr lang="en-US" sz="22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108" y="5663684"/>
            <a:ext cx="1749742" cy="174974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947618" y="7504449"/>
            <a:ext cx="145815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Confidence</a:t>
            </a:r>
            <a:endParaRPr 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66769C-A041-1B22-1202-6854B222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5" y="2307317"/>
            <a:ext cx="5442237" cy="528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31845C-5ACA-9F5E-8BB1-55ABBC4B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35" y="2539026"/>
            <a:ext cx="4960683" cy="491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D1D31-949C-DD2F-64C8-AEA5AA9E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7" y="295718"/>
            <a:ext cx="10487025" cy="752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A04F1-1851-4619-756D-782CF25D3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692" y="1651589"/>
            <a:ext cx="5168468" cy="48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795" y="359688"/>
            <a:ext cx="6142434" cy="408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the Model Found: Test Set Breakdown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7795" y="1030010"/>
            <a:ext cx="13714809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Dataset shows strong class imbalance with rifles dominating real-world detection scenarios.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1" y="1232434"/>
            <a:ext cx="12241858" cy="685539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57795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1504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45212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88921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32629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261467" y="9262824"/>
            <a:ext cx="416004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62.8%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457795" y="957345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457795" y="9856232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Dominant category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5083850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227558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5371267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5514975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5658683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887522" y="9262824"/>
            <a:ext cx="408980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29.4%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5083850" y="957345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Pistols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5083850" y="9856232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Second most common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9709904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9853613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9997321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10141029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10284738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10513576" y="9262824"/>
            <a:ext cx="321707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7.8%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9709904" y="957345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Other Weapons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9709904" y="9856232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Grenades, knives, missiles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7909"/>
            <a:ext cx="6138267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Strengths and Areas for Improvement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446" y="1257419"/>
            <a:ext cx="223920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 Performers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22446" y="1929051"/>
            <a:ext cx="6610707" cy="1905000"/>
          </a:xfrm>
          <a:prstGeom prst="roundRect">
            <a:avLst>
              <a:gd name="adj" fmla="val 384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22446" y="1913811"/>
            <a:ext cx="6610707" cy="60960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03843" y="1705213"/>
            <a:ext cx="447794" cy="447794"/>
          </a:xfrm>
          <a:prstGeom prst="roundRect">
            <a:avLst>
              <a:gd name="adj" fmla="val 20420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738146" y="1817132"/>
            <a:ext cx="17907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86872" y="2302193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Grenade Detection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86872" y="2684502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Best overall: 68.7% mAP50-95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686872" y="3057644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 precision: 83.7%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686872" y="3430786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reliable detections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22446" y="4207073"/>
            <a:ext cx="6610707" cy="1531858"/>
          </a:xfrm>
          <a:prstGeom prst="roundRect">
            <a:avLst>
              <a:gd name="adj" fmla="val 47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22446" y="4191833"/>
            <a:ext cx="6610707" cy="60960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603843" y="3983236"/>
            <a:ext cx="447794" cy="447794"/>
          </a:xfrm>
          <a:prstGeom prst="roundRect">
            <a:avLst>
              <a:gd name="adj" fmla="val 20420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738146" y="4095155"/>
            <a:ext cx="17907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86872" y="4580215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 Detection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86872" y="4962525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Strong precision: 86.3%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686872" y="5335667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Good mAP50: 79.2%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522446" y="6111954"/>
            <a:ext cx="6610707" cy="1531858"/>
          </a:xfrm>
          <a:prstGeom prst="roundRect">
            <a:avLst>
              <a:gd name="adj" fmla="val 47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22446" y="6096714"/>
            <a:ext cx="6610707" cy="60960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3603843" y="5888117"/>
            <a:ext cx="447794" cy="447794"/>
          </a:xfrm>
          <a:prstGeom prst="roundRect">
            <a:avLst>
              <a:gd name="adj" fmla="val 20420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738146" y="6000036"/>
            <a:ext cx="17907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86872" y="6485096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 Detection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686872" y="6867406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 precision: 85.8%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686872" y="7240548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training data: 1,338 instances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7504867" y="1257419"/>
            <a:ext cx="223920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Needs Improvement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504867" y="1705213"/>
            <a:ext cx="6610707" cy="1696283"/>
          </a:xfrm>
          <a:prstGeom prst="roundRect">
            <a:avLst>
              <a:gd name="adj" fmla="val 4312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489627" y="1705213"/>
            <a:ext cx="60960" cy="1696283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715012" y="1869638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Knife Detection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715012" y="2251948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Lowest mAP50-95: 43.5%</a:t>
            </a:r>
            <a:endParaRPr lang="en-US" sz="1150" dirty="0"/>
          </a:p>
        </p:txBody>
      </p:sp>
      <p:sp>
        <p:nvSpPr>
          <p:cNvPr id="31" name="Text 29"/>
          <p:cNvSpPr/>
          <p:nvPr/>
        </p:nvSpPr>
        <p:spPr>
          <a:xfrm>
            <a:off x="7715012" y="2625090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 only 60.2%</a:t>
            </a:r>
            <a:endParaRPr lang="en-US" sz="1150" dirty="0"/>
          </a:p>
        </p:txBody>
      </p:sp>
      <p:sp>
        <p:nvSpPr>
          <p:cNvPr id="32" name="Text 30"/>
          <p:cNvSpPr/>
          <p:nvPr/>
        </p:nvSpPr>
        <p:spPr>
          <a:xfrm>
            <a:off x="7715012" y="2998232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Challenges: Small size, less distinctive features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7504867" y="3550682"/>
            <a:ext cx="6610707" cy="1323142"/>
          </a:xfrm>
          <a:prstGeom prst="roundRect">
            <a:avLst>
              <a:gd name="adj" fmla="val 5529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7489627" y="3550682"/>
            <a:ext cx="60960" cy="1323142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715012" y="3715107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Missile Detection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715012" y="4097417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Very limited data: only 7 test instances</a:t>
            </a:r>
            <a:endParaRPr lang="en-US" sz="1150" dirty="0"/>
          </a:p>
        </p:txBody>
      </p:sp>
      <p:sp>
        <p:nvSpPr>
          <p:cNvPr id="37" name="Text 35"/>
          <p:cNvSpPr/>
          <p:nvPr/>
        </p:nvSpPr>
        <p:spPr>
          <a:xfrm>
            <a:off x="7715012" y="4470559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Class imbalance issue</a:t>
            </a:r>
            <a:endParaRPr lang="en-US" sz="1150" dirty="0"/>
          </a:p>
        </p:txBody>
      </p:sp>
      <p:sp>
        <p:nvSpPr>
          <p:cNvPr id="38" name="Shape 36"/>
          <p:cNvSpPr/>
          <p:nvPr/>
        </p:nvSpPr>
        <p:spPr>
          <a:xfrm>
            <a:off x="7504867" y="5041702"/>
            <a:ext cx="6610707" cy="634127"/>
          </a:xfrm>
          <a:prstGeom prst="roundRect">
            <a:avLst>
              <a:gd name="adj" fmla="val 9887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52" y="5249942"/>
            <a:ext cx="186571" cy="149185"/>
          </a:xfrm>
          <a:prstGeom prst="rect">
            <a:avLst/>
          </a:prstGeom>
        </p:spPr>
      </p:pic>
      <p:sp>
        <p:nvSpPr>
          <p:cNvPr id="40" name="Text 37"/>
          <p:cNvSpPr/>
          <p:nvPr/>
        </p:nvSpPr>
        <p:spPr>
          <a:xfrm>
            <a:off x="7989808" y="5228153"/>
            <a:ext cx="5976580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Action needed: More knife and missile training data</a:t>
            </a:r>
            <a:endParaRPr lang="en-US" sz="11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9786" y="333494"/>
            <a:ext cx="6404015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Export &amp; Optimization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5909786" y="892969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successfully exported to ONNX format for deployment across multiple platforms.</a:t>
            </a:r>
            <a:endParaRPr lang="en-US" sz="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86" y="1222534"/>
            <a:ext cx="604837" cy="7258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35591" y="1343501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PyTorch Model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6635591" y="1604963"/>
            <a:ext cx="757142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Original: 6.0 MB</a:t>
            </a:r>
            <a:endParaRPr lang="en-US" sz="9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86" y="1948339"/>
            <a:ext cx="604837" cy="7258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35591" y="2069306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ONNX Export</a:t>
            </a:r>
            <a:endParaRPr lang="en-US" sz="1150" dirty="0"/>
          </a:p>
        </p:txBody>
      </p:sp>
      <p:sp>
        <p:nvSpPr>
          <p:cNvPr id="10" name="Text 5"/>
          <p:cNvSpPr/>
          <p:nvPr/>
        </p:nvSpPr>
        <p:spPr>
          <a:xfrm>
            <a:off x="6635591" y="2330768"/>
            <a:ext cx="757142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Optimized: 11.7 MB</a:t>
            </a:r>
            <a:endParaRPr lang="en-US" sz="9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786" y="2674144"/>
            <a:ext cx="604837" cy="7258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635591" y="2795111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Multi-Platform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6635591" y="3056573"/>
            <a:ext cx="757142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for production</a:t>
            </a:r>
            <a:endParaRPr lang="en-US" sz="9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9786" y="3536037"/>
            <a:ext cx="302419" cy="30241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909786" y="3989665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ONNX Runtime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5909786" y="4251127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CPU/GPU deployment for flexible infrastructure</a:t>
            </a:r>
            <a:endParaRPr lang="en-US" sz="9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9786" y="4686538"/>
            <a:ext cx="302419" cy="30241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909786" y="5140166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TensorRT</a:t>
            </a:r>
            <a:endParaRPr lang="en-US" sz="1150" dirty="0"/>
          </a:p>
        </p:txBody>
      </p:sp>
      <p:sp>
        <p:nvSpPr>
          <p:cNvPr id="19" name="Text 11"/>
          <p:cNvSpPr/>
          <p:nvPr/>
        </p:nvSpPr>
        <p:spPr>
          <a:xfrm>
            <a:off x="5909786" y="5401628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 for NVIDIA GPU acceleration</a:t>
            </a:r>
            <a:endParaRPr lang="en-US" sz="9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09786" y="5837039"/>
            <a:ext cx="302419" cy="302419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909786" y="6290667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OpenVINO</a:t>
            </a:r>
            <a:endParaRPr lang="en-US" sz="1150" dirty="0"/>
          </a:p>
        </p:txBody>
      </p:sp>
      <p:sp>
        <p:nvSpPr>
          <p:cNvPr id="22" name="Text 13"/>
          <p:cNvSpPr/>
          <p:nvPr/>
        </p:nvSpPr>
        <p:spPr>
          <a:xfrm>
            <a:off x="5909786" y="6552128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Intel hardware optimization</a:t>
            </a:r>
            <a:endParaRPr lang="en-US" sz="95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09786" y="6987540"/>
            <a:ext cx="302419" cy="302419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909786" y="7441168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Mobile Deployment</a:t>
            </a:r>
            <a:endParaRPr lang="en-US" sz="1150" dirty="0"/>
          </a:p>
        </p:txBody>
      </p:sp>
      <p:sp>
        <p:nvSpPr>
          <p:cNvPr id="25" name="Text 15"/>
          <p:cNvSpPr/>
          <p:nvPr/>
        </p:nvSpPr>
        <p:spPr>
          <a:xfrm>
            <a:off x="5909786" y="7702629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iOS and Android compatibility</a:t>
            </a:r>
            <a:endParaRPr lang="en-US" sz="9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1812"/>
            <a:ext cx="9693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Beyond Images: Video &amp; Live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42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YOLOv8n processes at 30+ FPS on GPU, enabling real-time threat detection across multiple input sources.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75760"/>
            <a:ext cx="2947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Batch Image Processing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617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 entire folders of images with confidence scoring for each detection. Export results as CSV/JSON.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17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Video File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66617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Frame-by-frame weapon detection. Output annotated video with bounding boxes and detection statistics per video.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175760"/>
            <a:ext cx="37014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Webcam Detection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66617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Live surveillance integration with instant threat alerts. Ready for CCTV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907" y="460296"/>
            <a:ext cx="7318891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Honest Assessment: Current Limitations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5907" y="1318141"/>
            <a:ext cx="13458587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Transparent evaluation of challenges guides future improvements and realistic deployment expectations.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5907" y="1774150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08767" y="1797010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14149" y="2306360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445776" y="1964412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 Imbalance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45776" y="2326362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Missile severely underrepresented. Knife data limited.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445776" y="2694503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Collect more balanced dataset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85907" y="3319939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08767" y="3342799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14149" y="3852148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445776" y="3510201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Recall Gap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45776" y="3872151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70% recall means 30% of weapons missed. Trade-off between speed and accuracy.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445776" y="4240292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Consider YOLOv8s/m for higher accuracy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85907" y="4865727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08767" y="4888587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14149" y="5397937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1445776" y="5055989"/>
            <a:ext cx="2104549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Small Object Detection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445776" y="5417939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Knives difficult to detect due to small size and variable appearance. mAP50-95 gap indicates IoU sensitivity.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445776" y="5786080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Multi-scale training, data augmentation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585907" y="6411516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08767" y="6434376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14149" y="6943725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1445776" y="6601778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Variability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445776" y="6963728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Lighting, occlusion, camera angles create challenges. Need diverse training scenarios.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445776" y="7331869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Continuous learning from deployment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2241" y="3585686"/>
            <a:ext cx="11149489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Challenge: Automated Weapon Detection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484274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Problem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2241" y="5415439"/>
            <a:ext cx="62603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Manual surveillance is time-consuming and error-prone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241" y="5851208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Human operators miss 40-60% of threats in video surveillance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2241" y="6644521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Rising security concerns at airports, schools, public venues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5473" y="484274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Solution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95473" y="5415439"/>
            <a:ext cx="6260306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AI-powered automatic weapon detection enables real-time threat identification in public spaces, dramatically improving security response times and accuracy.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FB9195-4330-211B-C6F2-AC05B9DF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91" y="7112"/>
            <a:ext cx="5353797" cy="36788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598" y="496253"/>
            <a:ext cx="7883604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Vision for Deployment: Smart Surveillance Network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96620" y="2161699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16598" y="2043589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1615" y="2178606"/>
            <a:ext cx="270034" cy="2700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36807" y="2071688"/>
            <a:ext cx="24863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1: CCTV Integration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836807" y="2461022"/>
            <a:ext cx="716339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 to existing IP camera networks. Real-time video stream processing with multi-camera monitoring dashboard and geographic mapping.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566654" y="3667125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386632" y="3549015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1648" y="3684032"/>
            <a:ext cx="270034" cy="2700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06841" y="3577114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2: Alert System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106841" y="3966448"/>
            <a:ext cx="6893362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Automatic threat detection alerts via SMS/Email. Integration with alarm systems and mobile app for security personnel.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836807" y="5172551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656784" y="5054441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1801" y="5189458"/>
            <a:ext cx="270034" cy="2700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76993" y="5082540"/>
            <a:ext cx="273700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3: Advanced Features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376993" y="5471874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Person tracking with weapon. Threat level classification, historical analytics and reporting, AI-powered incident response.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106841" y="6677978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926818" y="6559868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1835" y="6694884"/>
            <a:ext cx="270034" cy="27003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47027" y="6587966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4: Scalability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647027" y="6977301"/>
            <a:ext cx="635317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Cloud-based processing infrastructure. Edge AI for low-latency detection, multi-location deployment, integration with law enforcement systems.</a:t>
            </a:r>
            <a:endParaRPr lang="en-US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10035302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Applications: Protecting Lives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787" y="1742599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can process 100+ cameras simultaneously, 24/7, with less than 1 second detection time.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3787" y="2345055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02387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4791" y="2755940"/>
            <a:ext cx="298371" cy="2983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2387" y="345781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Schools &amp; Universities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2387" y="3935849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Prevent active shooter situations with automatic lockdown triggers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8389" y="2345055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36989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9393" y="2755940"/>
            <a:ext cx="298371" cy="29837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36989" y="3457813"/>
            <a:ext cx="308764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Airports &amp; Transportation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436989" y="3935849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Enhanced security screening and perimeter monitoring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42991" y="2345055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71591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3995" y="2755940"/>
            <a:ext cx="298371" cy="29837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1591" y="345781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Corporate Buildings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871591" y="3935849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Access control integration and visitor screening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73787" y="5092898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1002387" y="5321498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4791" y="5503783"/>
            <a:ext cx="298371" cy="29837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02387" y="62056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Government Facilities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1002387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High-security area monitoring and critical infrastructure protection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7425690" y="5092898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7654290" y="5321498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6694" y="5503783"/>
            <a:ext cx="298371" cy="29837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54290" y="62056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Retail &amp; Public Spaces</a:t>
            </a:r>
            <a:endParaRPr lang="en-US" sz="2150" dirty="0"/>
          </a:p>
        </p:txBody>
      </p:sp>
      <p:sp>
        <p:nvSpPr>
          <p:cNvPr id="28" name="Text 21"/>
          <p:cNvSpPr/>
          <p:nvPr/>
        </p:nvSpPr>
        <p:spPr>
          <a:xfrm>
            <a:off x="7654290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Shopping malls, stadiums, event venues with crowd safety management</a:t>
            </a:r>
            <a:endParaRPr lang="en-US"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1" y="542687"/>
            <a:ext cx="7960043" cy="968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for a Safer Tomorrow</a:t>
            </a:r>
            <a:endParaRPr lang="en-US" sz="6100" dirty="0"/>
          </a:p>
        </p:txBody>
      </p:sp>
      <p:sp>
        <p:nvSpPr>
          <p:cNvPr id="3" name="Shape 1"/>
          <p:cNvSpPr/>
          <p:nvPr/>
        </p:nvSpPr>
        <p:spPr>
          <a:xfrm>
            <a:off x="542211" y="1820823"/>
            <a:ext cx="13545979" cy="1800225"/>
          </a:xfrm>
          <a:prstGeom prst="roundRect">
            <a:avLst>
              <a:gd name="adj" fmla="val 36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49831" y="1828443"/>
            <a:ext cx="6765369" cy="892492"/>
          </a:xfrm>
          <a:prstGeom prst="roundRect">
            <a:avLst>
              <a:gd name="adj" fmla="val 7292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04731" y="1983343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Successfully Trained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04731" y="2318266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YOLOv8 weapon detection system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15200" y="1828443"/>
            <a:ext cx="6765369" cy="89249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15200" y="1828443"/>
            <a:ext cx="22860" cy="892492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70100" y="1983343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Strong Performance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70100" y="2318266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78% mAP50 and 82% precision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549831" y="2720935"/>
            <a:ext cx="6765369" cy="89249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49831" y="2720935"/>
            <a:ext cx="6765369" cy="22860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04731" y="2875836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Production Ready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04731" y="3210758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ONNX format for deployment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315200" y="2720935"/>
            <a:ext cx="6765369" cy="89249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15200" y="2720935"/>
            <a:ext cx="22860" cy="892492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315200" y="2720935"/>
            <a:ext cx="6765369" cy="22860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470100" y="2875836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Ready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470100" y="3210758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CCTV integration prepared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42211" y="3795355"/>
            <a:ext cx="13545979" cy="658178"/>
          </a:xfrm>
          <a:prstGeom prst="roundRect">
            <a:avLst>
              <a:gd name="adj" fmla="val 9888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1" y="4005739"/>
            <a:ext cx="193596" cy="1549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045607" y="3988951"/>
            <a:ext cx="1288768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From 9,633 images → Trained model → 957 accurate test detections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542211" y="4685943"/>
            <a:ext cx="3098959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 Steps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542211" y="5305663"/>
            <a:ext cx="15490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542211" y="5546050"/>
            <a:ext cx="4411980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542211" y="5669161"/>
            <a:ext cx="405741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Deploy pilot program in controlled environment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5109091" y="5305663"/>
            <a:ext cx="15490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200" dirty="0"/>
          </a:p>
        </p:txBody>
      </p:sp>
      <p:sp>
        <p:nvSpPr>
          <p:cNvPr id="28" name="Shape 25"/>
          <p:cNvSpPr/>
          <p:nvPr/>
        </p:nvSpPr>
        <p:spPr>
          <a:xfrm>
            <a:off x="5109091" y="5546050"/>
            <a:ext cx="4412099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5109091" y="5669161"/>
            <a:ext cx="373725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Expand dataset with more diverse scenarios</a:t>
            </a:r>
            <a:endParaRPr lang="en-US" sz="1500" dirty="0"/>
          </a:p>
        </p:txBody>
      </p:sp>
      <p:sp>
        <p:nvSpPr>
          <p:cNvPr id="30" name="Text 27"/>
          <p:cNvSpPr/>
          <p:nvPr/>
        </p:nvSpPr>
        <p:spPr>
          <a:xfrm>
            <a:off x="9676090" y="5305663"/>
            <a:ext cx="15490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200" dirty="0"/>
          </a:p>
        </p:txBody>
      </p:sp>
      <p:sp>
        <p:nvSpPr>
          <p:cNvPr id="31" name="Shape 28"/>
          <p:cNvSpPr/>
          <p:nvPr/>
        </p:nvSpPr>
        <p:spPr>
          <a:xfrm>
            <a:off x="9676090" y="5546050"/>
            <a:ext cx="4411980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9676090" y="5669161"/>
            <a:ext cx="3811429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Integrate with existing security infrastructure</a:t>
            </a:r>
            <a:endParaRPr lang="en-US" sz="1500" dirty="0"/>
          </a:p>
        </p:txBody>
      </p:sp>
      <p:sp>
        <p:nvSpPr>
          <p:cNvPr id="33" name="Shape 30"/>
          <p:cNvSpPr/>
          <p:nvPr/>
        </p:nvSpPr>
        <p:spPr>
          <a:xfrm>
            <a:off x="542211" y="6279160"/>
            <a:ext cx="13545979" cy="26908"/>
          </a:xfrm>
          <a:prstGeom prst="rect">
            <a:avLst/>
          </a:prstGeom>
          <a:solidFill>
            <a:srgbClr val="2C3249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542211" y="6538436"/>
            <a:ext cx="5345668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</a:t>
            </a:r>
            <a:endParaRPr lang="en-US" sz="4200" dirty="0"/>
          </a:p>
        </p:txBody>
      </p:sp>
      <p:sp>
        <p:nvSpPr>
          <p:cNvPr id="35" name="Text 32"/>
          <p:cNvSpPr/>
          <p:nvPr/>
        </p:nvSpPr>
        <p:spPr>
          <a:xfrm>
            <a:off x="542211" y="7439025"/>
            <a:ext cx="1354597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Questions &amp; Discussion Welcome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088" y="550069"/>
            <a:ext cx="8065175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Roboflow Weapon Detection Dataset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088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9,633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009888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Images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00088" y="3017877"/>
            <a:ext cx="312003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dataset for training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070152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7,182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379952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Set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070152" y="3017877"/>
            <a:ext cx="312003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74.6% of total dataset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440216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1,815</a:t>
            </a:r>
            <a:endParaRPr lang="en-US" sz="5150" dirty="0"/>
          </a:p>
        </p:txBody>
      </p:sp>
      <p:sp>
        <p:nvSpPr>
          <p:cNvPr id="10" name="Text 8"/>
          <p:cNvSpPr/>
          <p:nvPr/>
        </p:nvSpPr>
        <p:spPr>
          <a:xfrm>
            <a:off x="7750016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Validation Set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40216" y="3017877"/>
            <a:ext cx="312003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18.8% for model tuning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810280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636</a:t>
            </a:r>
            <a:endParaRPr lang="en-US" sz="5150" dirty="0"/>
          </a:p>
        </p:txBody>
      </p:sp>
      <p:sp>
        <p:nvSpPr>
          <p:cNvPr id="13" name="Text 11"/>
          <p:cNvSpPr/>
          <p:nvPr/>
        </p:nvSpPr>
        <p:spPr>
          <a:xfrm>
            <a:off x="11120080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 Set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10280" y="3017877"/>
            <a:ext cx="312003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6.6% for final evaluation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0088" y="3882985"/>
            <a:ext cx="4276725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07733" y="4090630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753" y="4255532"/>
            <a:ext cx="270034" cy="27003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907733" y="489073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Grenade</a:t>
            </a:r>
            <a:endParaRPr lang="en-US" sz="1950" dirty="0"/>
          </a:p>
        </p:txBody>
      </p:sp>
      <p:sp>
        <p:nvSpPr>
          <p:cNvPr id="19" name="Shape 16"/>
          <p:cNvSpPr/>
          <p:nvPr/>
        </p:nvSpPr>
        <p:spPr>
          <a:xfrm>
            <a:off x="5176838" y="3882985"/>
            <a:ext cx="4276725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5384482" y="4090630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9503" y="4255532"/>
            <a:ext cx="270034" cy="27003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5384482" y="489073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Knife</a:t>
            </a:r>
            <a:endParaRPr lang="en-US" sz="1950" dirty="0"/>
          </a:p>
        </p:txBody>
      </p:sp>
      <p:sp>
        <p:nvSpPr>
          <p:cNvPr id="23" name="Shape 19"/>
          <p:cNvSpPr/>
          <p:nvPr/>
        </p:nvSpPr>
        <p:spPr>
          <a:xfrm>
            <a:off x="9653588" y="3882985"/>
            <a:ext cx="4276725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0"/>
          <p:cNvSpPr/>
          <p:nvPr/>
        </p:nvSpPr>
        <p:spPr>
          <a:xfrm>
            <a:off x="9861233" y="4090630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6253" y="4255532"/>
            <a:ext cx="270034" cy="270034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861233" y="489073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Missile</a:t>
            </a:r>
            <a:endParaRPr lang="en-US" sz="1950" dirty="0"/>
          </a:p>
        </p:txBody>
      </p:sp>
      <p:sp>
        <p:nvSpPr>
          <p:cNvPr id="27" name="Shape 22"/>
          <p:cNvSpPr/>
          <p:nvPr/>
        </p:nvSpPr>
        <p:spPr>
          <a:xfrm>
            <a:off x="700088" y="5610939"/>
            <a:ext cx="6515100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3"/>
          <p:cNvSpPr/>
          <p:nvPr/>
        </p:nvSpPr>
        <p:spPr>
          <a:xfrm>
            <a:off x="907733" y="5818584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753" y="5983486"/>
            <a:ext cx="270034" cy="270034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07733" y="6618684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</a:t>
            </a:r>
            <a:endParaRPr lang="en-US" sz="1950" dirty="0"/>
          </a:p>
        </p:txBody>
      </p:sp>
      <p:sp>
        <p:nvSpPr>
          <p:cNvPr id="31" name="Shape 25"/>
          <p:cNvSpPr/>
          <p:nvPr/>
        </p:nvSpPr>
        <p:spPr>
          <a:xfrm>
            <a:off x="7415213" y="5610939"/>
            <a:ext cx="6515100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6"/>
          <p:cNvSpPr/>
          <p:nvPr/>
        </p:nvSpPr>
        <p:spPr>
          <a:xfrm>
            <a:off x="7622858" y="5818584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7878" y="5983486"/>
            <a:ext cx="270034" cy="270034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7622858" y="6618684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</a:t>
            </a:r>
            <a:endParaRPr lang="en-US" sz="1950" dirty="0"/>
          </a:p>
        </p:txBody>
      </p:sp>
      <p:sp>
        <p:nvSpPr>
          <p:cNvPr id="35" name="Text 28"/>
          <p:cNvSpPr/>
          <p:nvPr/>
        </p:nvSpPr>
        <p:spPr>
          <a:xfrm>
            <a:off x="700088" y="7363897"/>
            <a:ext cx="1323022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Source: Roboflow Universe (CC BY 4.0 License)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7985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Preprocessing &amp; Quality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Standardized Size: 640×640 pixels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Format: JPEG/JPG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Auto-orientation applied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EXIF data stripped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Resize method: Stretch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Annotation Details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Format: YOLOv8 (YOLO format)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annotated objects: 2,963+ in validation set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Bounding box normalization: 0-1 scale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augmentation applied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Quality: Verified and clean annotations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604"/>
            <a:ext cx="9905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Understanding the Dataset: Key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6011"/>
            <a:ext cx="6407944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610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Bounding Box Sizes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10086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width: 29.8% of image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54306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height: 26.7% of image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area: 9.1% of image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76011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62982" y="2610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 Scale Variance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310086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Smallest object: 0.9% of image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35430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Largest object: 99.4% of image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Wide range enables multi-scale detection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Consistency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100% uniform dimensions (640×640)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28224" y="597646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 images properly preprocessed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28224" y="641865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corrupted files detected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Annotation Quality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2982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7,182 training labels verified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662982" y="597646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YOLO format validated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62982" y="641865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for training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299" y="727472"/>
            <a:ext cx="7706201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YOLOv8 Nano: Speed Meets Accuracy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299" y="2524601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Specifications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05299" y="3050977"/>
            <a:ext cx="442329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Model: YOLOv8n (Nano - fastest variant)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5299" y="3451384"/>
            <a:ext cx="442329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Architecture: 72 layers, 3,006,623 parameters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5299" y="4180403"/>
            <a:ext cx="442329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Computational Cost: 8.1 GFLOPs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5299" y="4580811"/>
            <a:ext cx="442329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Pre-trained: COCO dataset (80 classes, 1.5M images)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05299" y="5309830"/>
            <a:ext cx="442329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Transfer Learning Strategy: Full model fine-tuning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37225" y="2550200"/>
            <a:ext cx="2781776" cy="3370778"/>
          </a:xfrm>
          <a:prstGeom prst="roundRect">
            <a:avLst>
              <a:gd name="adj" fmla="val 3101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608" y="2833688"/>
            <a:ext cx="320873" cy="2566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868864" y="2806898"/>
            <a:ext cx="184475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YOLOv8n?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1868864" y="3333274"/>
            <a:ext cx="1844754" cy="23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 for real-time detection with minimal computational overhead while maintaining high accuracy.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513314" y="6613922"/>
            <a:ext cx="7398187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Transfer Learning: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Leveraging COCO pre-trained weights for faster convergence and improved performance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205299" y="6382941"/>
            <a:ext cx="22860" cy="1119187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20197"/>
            <a:ext cx="8531662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Setup &amp; Hyperparameters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559831" y="2164854"/>
            <a:ext cx="6414611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956" y="2081332"/>
            <a:ext cx="6414611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57540" y="1774150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0185" y="1976676"/>
            <a:ext cx="270153" cy="2701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3583" y="26746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Hardware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3583" y="3161467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Tesla P100-PCIE-16GB GPU by Kaggle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43583" y="3656648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Framework: Ultralytics YOLOv8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7714" y="2111812"/>
            <a:ext cx="6414730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27714" y="2081332"/>
            <a:ext cx="6414730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297299" y="1774150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9943" y="1976676"/>
            <a:ext cx="270153" cy="27015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3341" y="26746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Parameters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3341" y="3161467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Epochs: 50 | Batch Size: 16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3341" y="3656648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Image Size: 640×640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87956" y="4835247"/>
            <a:ext cx="6414611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787956" y="4804767"/>
            <a:ext cx="6414611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3657540" y="4497586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0185" y="4700111"/>
            <a:ext cx="270153" cy="27015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43583" y="539805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1043583" y="5884902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Optimizer: Adam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1043583" y="6380083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Initial Learning Rate: Auto</a:t>
            </a:r>
            <a:endParaRPr lang="en-US" sz="1750" dirty="0"/>
          </a:p>
        </p:txBody>
      </p:sp>
      <p:sp>
        <p:nvSpPr>
          <p:cNvPr id="24" name="Shape 19"/>
          <p:cNvSpPr/>
          <p:nvPr/>
        </p:nvSpPr>
        <p:spPr>
          <a:xfrm>
            <a:off x="7427714" y="4835247"/>
            <a:ext cx="6414730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0"/>
          <p:cNvSpPr/>
          <p:nvPr/>
        </p:nvSpPr>
        <p:spPr>
          <a:xfrm>
            <a:off x="7427714" y="4804767"/>
            <a:ext cx="6414730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1"/>
          <p:cNvSpPr/>
          <p:nvPr/>
        </p:nvSpPr>
        <p:spPr>
          <a:xfrm>
            <a:off x="10297299" y="4497586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9943" y="4700111"/>
            <a:ext cx="270153" cy="270153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683341" y="539805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Loss Functions</a:t>
            </a:r>
            <a:endParaRPr lang="en-US" sz="2200" dirty="0"/>
          </a:p>
        </p:txBody>
      </p:sp>
      <p:sp>
        <p:nvSpPr>
          <p:cNvPr id="29" name="Text 23"/>
          <p:cNvSpPr/>
          <p:nvPr/>
        </p:nvSpPr>
        <p:spPr>
          <a:xfrm>
            <a:off x="7683341" y="5884902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Box loss, Class loss, DFL loss</a:t>
            </a:r>
            <a:endParaRPr lang="en-US" sz="1750" dirty="0"/>
          </a:p>
        </p:txBody>
      </p:sp>
      <p:sp>
        <p:nvSpPr>
          <p:cNvPr id="30" name="Text 24"/>
          <p:cNvSpPr/>
          <p:nvPr/>
        </p:nvSpPr>
        <p:spPr>
          <a:xfrm>
            <a:off x="7683341" y="6380083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Time: ~22 minutes</a:t>
            </a:r>
            <a:endParaRPr lang="en-US" sz="1750" dirty="0"/>
          </a:p>
        </p:txBody>
      </p:sp>
      <p:sp>
        <p:nvSpPr>
          <p:cNvPr id="31" name="Text 25"/>
          <p:cNvSpPr/>
          <p:nvPr/>
        </p:nvSpPr>
        <p:spPr>
          <a:xfrm>
            <a:off x="787956" y="7249120"/>
            <a:ext cx="1305448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Augmentation: Default YOLOv8 augmentations applied during training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4090" y="280287"/>
            <a:ext cx="957881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Training: Loss Curves &amp; Convergence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424090" y="1151884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24090" y="1474424"/>
            <a:ext cx="6502003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24090" y="162170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Smooth Convergence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24090" y="2061164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converged smoothly over 50 epochs with steady loss reduction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4090" y="2976935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4090" y="3299475"/>
            <a:ext cx="6502122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4090" y="3446755"/>
            <a:ext cx="28667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Loss Functions Decreased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24090" y="3886215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 loss functions (box, cls, dfl) decreased steadily throughout training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7284" y="5124095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57284" y="5446635"/>
            <a:ext cx="6502003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57284" y="55939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 Overfitting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57284" y="6033375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signs of overfitting observed; validation metrics improved consistently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41220" y="127892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41220" y="1601463"/>
            <a:ext cx="6502122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441220" y="174874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Best Model Saved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41220" y="218820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Best model automatically saved based on validation mAP performance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0F389F-13D1-D81C-E481-A252BDE3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426" y="3191828"/>
            <a:ext cx="7620974" cy="39759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62436" y="311825"/>
            <a:ext cx="6045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Validation Results: Strong Performance Achieved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010484" y="321548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78%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9" y="2506710"/>
            <a:ext cx="1701165" cy="17011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292" y="434955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mAP50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604242" y="4665550"/>
            <a:ext cx="2207419" cy="17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Detection accuracy at 50% IoU threshold</a:t>
            </a:r>
            <a:endParaRPr lang="en-US" sz="850" dirty="0"/>
          </a:p>
        </p:txBody>
      </p:sp>
      <p:sp>
        <p:nvSpPr>
          <p:cNvPr id="8" name="Text 4"/>
          <p:cNvSpPr/>
          <p:nvPr/>
        </p:nvSpPr>
        <p:spPr>
          <a:xfrm>
            <a:off x="8561600" y="315470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55%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05" y="2445924"/>
            <a:ext cx="1701165" cy="17011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50408" y="42887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mAP50-95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8408605" y="4653351"/>
            <a:ext cx="195650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precision across IoU 50-95%</a:t>
            </a:r>
            <a:endParaRPr lang="en-US" sz="850" dirty="0"/>
          </a:p>
        </p:txBody>
      </p:sp>
      <p:sp>
        <p:nvSpPr>
          <p:cNvPr id="12" name="Text 7"/>
          <p:cNvSpPr/>
          <p:nvPr/>
        </p:nvSpPr>
        <p:spPr>
          <a:xfrm>
            <a:off x="12307769" y="315470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82%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4774" y="2413635"/>
            <a:ext cx="1701165" cy="17011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296577" y="428877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Precision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11598305" y="4611421"/>
            <a:ext cx="29272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 of positive predictions</a:t>
            </a:r>
            <a:endParaRPr lang="en-US" sz="850" dirty="0"/>
          </a:p>
        </p:txBody>
      </p:sp>
      <p:sp>
        <p:nvSpPr>
          <p:cNvPr id="16" name="Text 10"/>
          <p:cNvSpPr/>
          <p:nvPr/>
        </p:nvSpPr>
        <p:spPr>
          <a:xfrm>
            <a:off x="4815431" y="3125477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70%</a:t>
            </a:r>
            <a:endParaRPr lang="en-US" sz="22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436" y="2416698"/>
            <a:ext cx="1701165" cy="170116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804239" y="425954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Recall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4779002" y="4691332"/>
            <a:ext cx="14677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Ability to find all weapons</a:t>
            </a:r>
            <a:endParaRPr lang="en-US" sz="850" dirty="0"/>
          </a:p>
        </p:txBody>
      </p:sp>
      <p:sp>
        <p:nvSpPr>
          <p:cNvPr id="20" name="Shape 13"/>
          <p:cNvSpPr/>
          <p:nvPr/>
        </p:nvSpPr>
        <p:spPr>
          <a:xfrm>
            <a:off x="3191269" y="6030791"/>
            <a:ext cx="8350329" cy="481846"/>
          </a:xfrm>
          <a:prstGeom prst="roundRect">
            <a:avLst>
              <a:gd name="adj" fmla="val 9886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971" y="6115878"/>
            <a:ext cx="312264" cy="249813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033664" y="6165655"/>
            <a:ext cx="78686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Validated on 1,815 images with 2,963 weapon instances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</TotalTime>
  <Words>1463</Words>
  <Application>Microsoft Macintosh PowerPoint</Application>
  <PresentationFormat>Custom</PresentationFormat>
  <Paragraphs>307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Kanit Light</vt:lpstr>
      <vt:lpstr>Calibri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Kallu Srujan Reddy</dc:creator>
  <cp:lastModifiedBy>Beladara Nanjegowda, Veekshitha</cp:lastModifiedBy>
  <cp:revision>4</cp:revision>
  <dcterms:created xsi:type="dcterms:W3CDTF">2025-11-20T11:24:20Z</dcterms:created>
  <dcterms:modified xsi:type="dcterms:W3CDTF">2025-11-20T20:17:56Z</dcterms:modified>
</cp:coreProperties>
</file>